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98" r:id="rId4"/>
    <p:sldId id="322" r:id="rId5"/>
    <p:sldId id="287" r:id="rId6"/>
    <p:sldId id="299" r:id="rId7"/>
    <p:sldId id="314" r:id="rId8"/>
    <p:sldId id="300" r:id="rId9"/>
    <p:sldId id="303" r:id="rId10"/>
    <p:sldId id="315" r:id="rId11"/>
    <p:sldId id="316" r:id="rId12"/>
    <p:sldId id="318" r:id="rId13"/>
    <p:sldId id="319" r:id="rId14"/>
    <p:sldId id="325" r:id="rId15"/>
    <p:sldId id="324" r:id="rId16"/>
    <p:sldId id="320" r:id="rId17"/>
    <p:sldId id="323" r:id="rId18"/>
    <p:sldId id="297" r:id="rId19"/>
    <p:sldId id="292" r:id="rId20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47" autoAdjust="0"/>
    <p:restoredTop sz="92553" autoAdjust="0"/>
  </p:normalViewPr>
  <p:slideViewPr>
    <p:cSldViewPr>
      <p:cViewPr varScale="1">
        <p:scale>
          <a:sx n="108" d="100"/>
          <a:sy n="108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9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8/es_def/adjuntos/INFAC_Vol_26_10_vejiga%20hiperactiv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1196752"/>
            <a:ext cx="7772400" cy="2880320"/>
          </a:xfrm>
        </p:spPr>
        <p:txBody>
          <a:bodyPr/>
          <a:lstStyle/>
          <a:p>
            <a:r>
              <a:rPr lang="es-ES_tradnl" dirty="0" smtClean="0"/>
              <a:t>MANEJO DE LA VEJIGA HIPERACTIVA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Vol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 26, nº 10 - 2018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1169020"/>
          </a:xfrm>
        </p:spPr>
        <p:txBody>
          <a:bodyPr/>
          <a:lstStyle/>
          <a:p>
            <a:r>
              <a:rPr lang="es-ES" sz="3600" cap="all" dirty="0" smtClean="0"/>
              <a:t>TRATAMIENTO NO FARMACOLÓGICO (</a:t>
            </a:r>
            <a:r>
              <a:rPr lang="es-ES" sz="3600" cap="all" dirty="0" err="1" smtClean="0"/>
              <a:t>iI</a:t>
            </a:r>
            <a:r>
              <a:rPr lang="es-ES" sz="3600" cap="all" dirty="0" smtClean="0"/>
              <a:t>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8432" y="1484784"/>
            <a:ext cx="8496944" cy="30931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+mj-lt"/>
              </a:rPr>
              <a:t>TÉCNICAS DE MODIFICACIÓN DE LA CONDUCTA</a:t>
            </a:r>
            <a:endParaRPr lang="es-ES" b="1" dirty="0">
              <a:latin typeface="+mj-lt"/>
            </a:endParaRPr>
          </a:p>
          <a:p>
            <a:endParaRPr lang="es-ES" sz="1100" b="1" dirty="0" smtClean="0">
              <a:latin typeface="+mj-lt"/>
            </a:endParaRPr>
          </a:p>
          <a:p>
            <a:r>
              <a:rPr lang="es-ES" sz="2000" dirty="0" smtClean="0">
                <a:latin typeface="+mj-lt"/>
              </a:rPr>
              <a:t>Deben </a:t>
            </a:r>
            <a:r>
              <a:rPr lang="es-ES" sz="2000" dirty="0">
                <a:latin typeface="+mj-lt"/>
              </a:rPr>
              <a:t>adaptarse a las necesidades y las capacidades de los pacientes. </a:t>
            </a:r>
            <a:endParaRPr lang="es-ES" sz="2000" dirty="0" smtClean="0">
              <a:latin typeface="+mj-lt"/>
            </a:endParaRPr>
          </a:p>
          <a:p>
            <a:r>
              <a:rPr lang="es-ES" sz="2000" dirty="0" smtClean="0">
                <a:latin typeface="+mj-lt"/>
              </a:rPr>
              <a:t>Es </a:t>
            </a:r>
            <a:r>
              <a:rPr lang="es-ES" sz="2000" dirty="0">
                <a:latin typeface="+mj-lt"/>
              </a:rPr>
              <a:t>necesaria la participación activa del paciente y del profesional </a:t>
            </a:r>
            <a:r>
              <a:rPr lang="es-ES" sz="2000" dirty="0" smtClean="0">
                <a:latin typeface="+mj-lt"/>
              </a:rPr>
              <a:t>sanitario.</a:t>
            </a:r>
          </a:p>
          <a:p>
            <a:endParaRPr lang="es-ES" sz="2000" dirty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Entrenamiento vesical y pauta miccional programada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Ejercicios de fortalecimiento del suelo pélvico (ejercicios de </a:t>
            </a:r>
            <a:r>
              <a:rPr lang="es-ES" sz="2000" dirty="0" err="1" smtClean="0">
                <a:latin typeface="+mj-lt"/>
              </a:rPr>
              <a:t>Kegel</a:t>
            </a:r>
            <a:r>
              <a:rPr lang="es-ES" sz="2000" dirty="0" smtClean="0">
                <a:latin typeface="+mj-lt"/>
              </a:rPr>
              <a:t>)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Biofeedback</a:t>
            </a:r>
            <a:r>
              <a:rPr lang="es-ES" sz="2000" dirty="0" smtClean="0">
                <a:latin typeface="+mj-lt"/>
              </a:rPr>
              <a:t> (</a:t>
            </a:r>
            <a:r>
              <a:rPr lang="es-ES" sz="2000" dirty="0" err="1" smtClean="0">
                <a:latin typeface="+mj-lt"/>
              </a:rPr>
              <a:t>biorretroalimentación</a:t>
            </a:r>
            <a:r>
              <a:rPr lang="es-ES" sz="2000" dirty="0" smtClean="0">
                <a:latin typeface="+mj-lt"/>
              </a:rPr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4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2" t="20945" r="30330" b="10835"/>
          <a:stretch/>
        </p:blipFill>
        <p:spPr bwMode="auto">
          <a:xfrm>
            <a:off x="1187624" y="3607"/>
            <a:ext cx="6624736" cy="685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0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36972"/>
          </a:xfrm>
        </p:spPr>
        <p:txBody>
          <a:bodyPr/>
          <a:lstStyle/>
          <a:p>
            <a:r>
              <a:rPr lang="es-ES" sz="3600" cap="all" dirty="0" smtClean="0"/>
              <a:t>ANTIMUSCARÍNICOS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4380" y="933437"/>
            <a:ext cx="8784976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Actúan </a:t>
            </a:r>
            <a:r>
              <a:rPr lang="es-ES" sz="1800" dirty="0">
                <a:latin typeface="+mj-lt"/>
              </a:rPr>
              <a:t>bloqueando los receptores </a:t>
            </a:r>
            <a:r>
              <a:rPr lang="es-ES" sz="1800" dirty="0" err="1">
                <a:latin typeface="+mj-lt"/>
              </a:rPr>
              <a:t>muscarínicos</a:t>
            </a:r>
            <a:r>
              <a:rPr lang="es-ES" sz="1800" dirty="0">
                <a:latin typeface="+mj-lt"/>
              </a:rPr>
              <a:t> de la vejiga, inhibiendo así las contracciones involuntarias del </a:t>
            </a:r>
            <a:r>
              <a:rPr lang="es-ES" sz="1800" dirty="0" err="1">
                <a:latin typeface="+mj-lt"/>
              </a:rPr>
              <a:t>detrusor</a:t>
            </a:r>
            <a:endParaRPr lang="es-ES" sz="1800" dirty="0" smtClean="0">
              <a:latin typeface="+mj-lt"/>
            </a:endParaRP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Eficacia modesta frente a placebo</a:t>
            </a:r>
            <a:r>
              <a:rPr lang="es-ES" sz="1800" dirty="0" smtClean="0">
                <a:latin typeface="+mj-lt"/>
              </a:rPr>
              <a:t>. Se consideran de eficacia similar entre ellos.  Producen una micción menos al día que el placebo (12 micciones/día)</a:t>
            </a:r>
          </a:p>
          <a:p>
            <a:pPr algn="just">
              <a:buClr>
                <a:srgbClr val="3D92CB"/>
              </a:buClr>
            </a:pPr>
            <a:endParaRPr lang="es-ES" sz="1400" dirty="0" smtClean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Efectos adversos por </a:t>
            </a:r>
            <a:r>
              <a:rPr lang="es-ES" sz="1800" b="1" dirty="0">
                <a:latin typeface="+mj-lt"/>
              </a:rPr>
              <a:t>acción anticolinérgica</a:t>
            </a:r>
            <a:r>
              <a:rPr lang="es-ES" sz="1800" dirty="0">
                <a:latin typeface="+mj-lt"/>
              </a:rPr>
              <a:t>: </a:t>
            </a:r>
            <a:r>
              <a:rPr lang="es-ES" sz="1800" dirty="0" smtClean="0">
                <a:latin typeface="+mj-lt"/>
              </a:rPr>
              <a:t>sequedad </a:t>
            </a:r>
            <a:r>
              <a:rPr lang="es-ES" sz="1800" dirty="0">
                <a:latin typeface="+mj-lt"/>
              </a:rPr>
              <a:t>de boca, visión borrosa, taquicardia, somnolencia, confusión, agitación, hipotensión postural, estreñimiento y retención </a:t>
            </a:r>
            <a:r>
              <a:rPr lang="es-ES" sz="1800" dirty="0" smtClean="0">
                <a:latin typeface="+mj-lt"/>
              </a:rPr>
              <a:t>urinaria. Además</a:t>
            </a:r>
            <a:r>
              <a:rPr lang="es-ES" sz="1800" dirty="0">
                <a:latin typeface="+mj-lt"/>
              </a:rPr>
              <a:t>, algunos también pueden producir prolongación del intervalo QT. </a:t>
            </a:r>
            <a:endParaRPr lang="es-ES" sz="1800" dirty="0" smtClean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j-lt"/>
              </a:rPr>
              <a:t>La carga anticolinérgica y el uso de anticolinérgicos a largo plazo se asocia con un aumento del riesgo de deterioro cognitivo y demencia</a:t>
            </a:r>
            <a:endParaRPr lang="es-ES" sz="1800" dirty="0" smtClean="0">
              <a:latin typeface="+mj-lt"/>
            </a:endParaRP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No se recomienda su uso en ancianos con demencia, pacientes </a:t>
            </a:r>
            <a:r>
              <a:rPr lang="es-ES" sz="1800" b="1" dirty="0">
                <a:latin typeface="+mj-lt"/>
              </a:rPr>
              <a:t>con inhibidores de </a:t>
            </a:r>
            <a:r>
              <a:rPr lang="es-ES" sz="1800" b="1" dirty="0" smtClean="0">
                <a:latin typeface="+mj-lt"/>
              </a:rPr>
              <a:t>acetilcolinesterasas, glaucoma, ni estreñimiento ni </a:t>
            </a:r>
            <a:r>
              <a:rPr lang="es-ES" sz="1800" b="1" dirty="0" err="1" smtClean="0">
                <a:latin typeface="+mj-lt"/>
              </a:rPr>
              <a:t>prostatismo</a:t>
            </a:r>
            <a:r>
              <a:rPr lang="es-ES" sz="1800" b="1" dirty="0" smtClean="0">
                <a:latin typeface="+mj-lt"/>
              </a:rPr>
              <a:t> crónicos (criterio STOPP)</a:t>
            </a: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Ajustar dosis en caso de </a:t>
            </a:r>
            <a:r>
              <a:rPr lang="es-ES" sz="1800" b="1" dirty="0" smtClean="0">
                <a:latin typeface="+mj-lt"/>
              </a:rPr>
              <a:t>insuficiencia renal grave </a:t>
            </a:r>
            <a:r>
              <a:rPr lang="es-ES" sz="1800" dirty="0" smtClean="0">
                <a:latin typeface="+mj-lt"/>
              </a:rPr>
              <a:t>y </a:t>
            </a:r>
            <a:r>
              <a:rPr lang="es-ES" sz="1800" b="1" dirty="0" smtClean="0">
                <a:latin typeface="+mj-lt"/>
              </a:rPr>
              <a:t>hepática moderada</a:t>
            </a: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j-lt"/>
              </a:rPr>
              <a:t>Más de la mitad de los pacientes interrumpen el tratamiento a los 3 meses por falta de eficacia y los efectos adversos</a:t>
            </a:r>
          </a:p>
        </p:txBody>
      </p:sp>
    </p:spTree>
    <p:extLst>
      <p:ext uri="{BB962C8B-B14F-4D97-AF65-F5344CB8AC3E}">
        <p14:creationId xmlns:p14="http://schemas.microsoft.com/office/powerpoint/2010/main" val="2852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Agonista b-3 adrenérgico (</a:t>
            </a:r>
            <a:r>
              <a:rPr lang="es-ES" sz="3600" cap="all" dirty="0" err="1" smtClean="0"/>
              <a:t>mirabegron</a:t>
            </a:r>
            <a:r>
              <a:rPr lang="es-ES" sz="3600" cap="all" dirty="0" smtClean="0"/>
              <a:t>)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232179"/>
            <a:ext cx="8784976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Induce </a:t>
            </a:r>
            <a:r>
              <a:rPr lang="es-ES" dirty="0">
                <a:latin typeface="+mj-lt"/>
              </a:rPr>
              <a:t>la relajación del músculo liso de la vejiga, consiguiendo aumentar la capacidad de la misma y disminuir la frecuencia de las </a:t>
            </a:r>
            <a:r>
              <a:rPr lang="es-ES" dirty="0" smtClean="0">
                <a:latin typeface="+mj-lt"/>
              </a:rPr>
              <a:t>contracciones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Un </a:t>
            </a:r>
            <a:r>
              <a:rPr lang="es-ES" dirty="0" err="1">
                <a:latin typeface="+mj-lt"/>
              </a:rPr>
              <a:t>metaanálisis</a:t>
            </a:r>
            <a:r>
              <a:rPr lang="es-ES" dirty="0">
                <a:latin typeface="+mj-lt"/>
              </a:rPr>
              <a:t> de los ensayos en fase III, </a:t>
            </a:r>
            <a:r>
              <a:rPr lang="es-ES" dirty="0" smtClean="0">
                <a:latin typeface="+mj-lt"/>
              </a:rPr>
              <a:t>muestra </a:t>
            </a:r>
            <a:r>
              <a:rPr lang="es-ES" dirty="0">
                <a:latin typeface="+mj-lt"/>
              </a:rPr>
              <a:t>que el </a:t>
            </a:r>
            <a:r>
              <a:rPr lang="es-ES" b="1" dirty="0" err="1">
                <a:latin typeface="+mj-lt"/>
              </a:rPr>
              <a:t>mirabegrón</a:t>
            </a:r>
            <a:r>
              <a:rPr lang="es-ES" b="1" dirty="0">
                <a:latin typeface="+mj-lt"/>
              </a:rPr>
              <a:t> </a:t>
            </a:r>
            <a:r>
              <a:rPr lang="es-ES" b="1" dirty="0" smtClean="0">
                <a:latin typeface="+mj-lt"/>
              </a:rPr>
              <a:t>no disminuyó ni un episodio de incontinencia, ni una micción al </a:t>
            </a:r>
            <a:r>
              <a:rPr lang="es-ES" b="1" dirty="0">
                <a:latin typeface="+mj-lt"/>
              </a:rPr>
              <a:t>día más que el </a:t>
            </a:r>
            <a:r>
              <a:rPr lang="es-ES" b="1" dirty="0" smtClean="0">
                <a:latin typeface="+mj-lt"/>
              </a:rPr>
              <a:t>placebo</a:t>
            </a:r>
            <a:r>
              <a:rPr lang="es-ES" dirty="0" smtClean="0">
                <a:latin typeface="+mj-lt"/>
              </a:rPr>
              <a:t>, </a:t>
            </a:r>
            <a:r>
              <a:rPr lang="es-ES" dirty="0">
                <a:latin typeface="+mj-lt"/>
              </a:rPr>
              <a:t>en pacientes que tenían una media de 11-12 </a:t>
            </a:r>
            <a:r>
              <a:rPr lang="es-ES" dirty="0" smtClean="0">
                <a:latin typeface="+mj-lt"/>
              </a:rPr>
              <a:t>micciones/día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b="1" dirty="0" smtClean="0">
                <a:latin typeface="+mj-lt"/>
              </a:rPr>
              <a:t>Efectos adversos</a:t>
            </a:r>
            <a:r>
              <a:rPr lang="es-ES" dirty="0" smtClean="0">
                <a:latin typeface="+mj-lt"/>
              </a:rPr>
              <a:t>: </a:t>
            </a:r>
            <a:r>
              <a:rPr lang="es-ES" dirty="0">
                <a:latin typeface="+mj-lt"/>
              </a:rPr>
              <a:t>destacan las infecciones del tracto urinario (2,9%), la taquicardia (1,2%) y entre las graves, la fibrilación auricular (0,2</a:t>
            </a:r>
            <a:r>
              <a:rPr lang="es-ES" dirty="0" smtClean="0">
                <a:latin typeface="+mj-lt"/>
              </a:rPr>
              <a:t>%) 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Una </a:t>
            </a:r>
            <a:r>
              <a:rPr lang="es-ES" dirty="0">
                <a:latin typeface="+mj-lt"/>
              </a:rPr>
              <a:t>revisión sistemática confirma que se producen menos casos de boca seca y estreñimiento con </a:t>
            </a:r>
            <a:r>
              <a:rPr lang="es-ES" dirty="0" err="1">
                <a:latin typeface="+mj-lt"/>
              </a:rPr>
              <a:t>mirabegrón</a:t>
            </a:r>
            <a:r>
              <a:rPr lang="es-ES" dirty="0">
                <a:latin typeface="+mj-lt"/>
              </a:rPr>
              <a:t> que con </a:t>
            </a:r>
            <a:r>
              <a:rPr lang="es-ES" dirty="0" err="1" smtClean="0">
                <a:latin typeface="+mj-lt"/>
              </a:rPr>
              <a:t>antimuscarínicos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4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Agonista b-3 adrenérgico (</a:t>
            </a:r>
            <a:r>
              <a:rPr lang="es-ES" sz="3600" cap="all" dirty="0" err="1" smtClean="0"/>
              <a:t>mirabegron</a:t>
            </a:r>
            <a:r>
              <a:rPr lang="es-ES" sz="3600" cap="all" dirty="0" smtClean="0"/>
              <a:t>) (II)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287244"/>
            <a:ext cx="8712968" cy="55707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Mirabegrón</a:t>
            </a:r>
            <a:r>
              <a:rPr lang="es-ES" dirty="0" smtClean="0">
                <a:latin typeface="+mj-lt"/>
              </a:rPr>
              <a:t> </a:t>
            </a:r>
            <a:r>
              <a:rPr lang="es-ES" b="1" dirty="0">
                <a:latin typeface="+mj-lt"/>
              </a:rPr>
              <a:t>puede aumentar la presión arterial</a:t>
            </a:r>
            <a:r>
              <a:rPr lang="es-ES" dirty="0">
                <a:latin typeface="+mj-lt"/>
              </a:rPr>
              <a:t>, por lo que está contraindicado en pacientes con hipertensión grave no controlada (PAS ≥ 180 mm Hg y/o PAD ≥ 110 mm </a:t>
            </a:r>
            <a:r>
              <a:rPr lang="es-ES" dirty="0" smtClean="0">
                <a:latin typeface="+mj-lt"/>
              </a:rPr>
              <a:t>Hg)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En pacientes con </a:t>
            </a:r>
            <a:r>
              <a:rPr lang="es-ES" b="1" dirty="0">
                <a:latin typeface="+mj-lt"/>
              </a:rPr>
              <a:t>insuficiencia renal grave </a:t>
            </a:r>
            <a:r>
              <a:rPr lang="es-ES" dirty="0">
                <a:latin typeface="+mj-lt"/>
              </a:rPr>
              <a:t>hay que reducir la dosis de </a:t>
            </a:r>
            <a:r>
              <a:rPr lang="es-ES" dirty="0" err="1">
                <a:latin typeface="+mj-lt"/>
              </a:rPr>
              <a:t>mirabegrón</a:t>
            </a:r>
            <a:r>
              <a:rPr lang="es-ES" dirty="0">
                <a:latin typeface="+mj-lt"/>
              </a:rPr>
              <a:t> y no se recomienda su administración concomitante con  inhibidores potentes del CYP3A. </a:t>
            </a:r>
            <a:endParaRPr lang="es-ES" dirty="0" smtClean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En pacientes con </a:t>
            </a:r>
            <a:r>
              <a:rPr lang="es-ES" b="1" dirty="0">
                <a:latin typeface="+mj-lt"/>
              </a:rPr>
              <a:t>insuficiencia  hepática grave </a:t>
            </a:r>
            <a:r>
              <a:rPr lang="es-ES" dirty="0">
                <a:latin typeface="+mj-lt"/>
              </a:rPr>
              <a:t>no se recomienda su uso, ni tampoco en la moderada si hay tratamiento concomitante con inhibidores potentes del CYP3A. </a:t>
            </a:r>
            <a:endParaRPr lang="es-ES" dirty="0" smtClean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Se recomienda un </a:t>
            </a:r>
            <a:r>
              <a:rPr lang="es-ES" b="1" dirty="0">
                <a:latin typeface="+mj-lt"/>
              </a:rPr>
              <a:t>seguimiento a las 4-6 semanas </a:t>
            </a:r>
            <a:r>
              <a:rPr lang="es-ES" dirty="0">
                <a:latin typeface="+mj-lt"/>
              </a:rPr>
              <a:t>para evaluar la respuesta y los efectos </a:t>
            </a:r>
            <a:r>
              <a:rPr lang="es-ES" dirty="0" smtClean="0">
                <a:latin typeface="+mj-lt"/>
              </a:rPr>
              <a:t>adversos</a:t>
            </a:r>
          </a:p>
          <a:p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2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39552" y="176413"/>
            <a:ext cx="8229600" cy="1313036"/>
          </a:xfrm>
        </p:spPr>
        <p:txBody>
          <a:bodyPr/>
          <a:lstStyle/>
          <a:p>
            <a:r>
              <a:rPr lang="es-ES" sz="3600" cap="all" dirty="0" smtClean="0"/>
              <a:t>TERAPIA COMBINADA </a:t>
            </a:r>
            <a:r>
              <a:rPr lang="es-ES" sz="2800" dirty="0"/>
              <a:t>(</a:t>
            </a:r>
            <a:r>
              <a:rPr lang="es-ES" sz="2800" dirty="0" err="1"/>
              <a:t>antimuscarínicos+mirabegrón</a:t>
            </a:r>
            <a:r>
              <a:rPr lang="es-ES" sz="2800" dirty="0"/>
              <a:t>)</a:t>
            </a:r>
            <a:br>
              <a:rPr lang="es-ES" sz="2800" dirty="0"/>
            </a:br>
            <a:endParaRPr lang="es-ES" sz="280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484784"/>
            <a:ext cx="8784976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buClr>
                <a:srgbClr val="3D92CB"/>
              </a:buClr>
            </a:pPr>
            <a:r>
              <a:rPr lang="es-ES" dirty="0" smtClean="0">
                <a:latin typeface="+mj-lt"/>
              </a:rPr>
              <a:t>Comparación de </a:t>
            </a:r>
            <a:r>
              <a:rPr lang="es-ES" b="1" dirty="0" err="1" smtClean="0">
                <a:latin typeface="+mj-lt"/>
              </a:rPr>
              <a:t>solifenacina</a:t>
            </a:r>
            <a:r>
              <a:rPr lang="es-ES" dirty="0" smtClean="0">
                <a:latin typeface="+mj-lt"/>
              </a:rPr>
              <a:t>  o </a:t>
            </a:r>
            <a:r>
              <a:rPr lang="es-ES" b="1" dirty="0" err="1" smtClean="0">
                <a:latin typeface="+mj-lt"/>
              </a:rPr>
              <a:t>mirabegrón</a:t>
            </a:r>
            <a:r>
              <a:rPr lang="es-ES" dirty="0" smtClean="0">
                <a:latin typeface="+mj-lt"/>
              </a:rPr>
              <a:t> (solos o en combinación)</a:t>
            </a:r>
          </a:p>
          <a:p>
            <a:pPr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Efecto modesto de la combinación frente a la monoterapia</a:t>
            </a:r>
          </a:p>
          <a:p>
            <a:pPr lvl="1"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Mayor retención urinaria y efectos anticolinérgicos de la combinación</a:t>
            </a:r>
          </a:p>
          <a:p>
            <a:pPr lvl="1"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Se puede </a:t>
            </a:r>
            <a:r>
              <a:rPr lang="es-ES" dirty="0">
                <a:latin typeface="+mj-lt"/>
              </a:rPr>
              <a:t>utilizar </a:t>
            </a: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combinación cuando persistan los síntomas de la incontinencia urinaria y no se pueda aumentar la dosis de </a:t>
            </a:r>
            <a:r>
              <a:rPr lang="es-ES" dirty="0" err="1">
                <a:latin typeface="+mj-lt"/>
              </a:rPr>
              <a:t>antimuscarínicos</a:t>
            </a:r>
            <a:r>
              <a:rPr lang="es-ES" dirty="0">
                <a:latin typeface="+mj-lt"/>
              </a:rPr>
              <a:t> debido a los efectos </a:t>
            </a:r>
            <a:r>
              <a:rPr lang="es-ES" dirty="0" smtClean="0">
                <a:latin typeface="+mj-lt"/>
              </a:rPr>
              <a:t>adversos</a:t>
            </a:r>
            <a:endParaRPr lang="es-E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01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808980"/>
          </a:xfrm>
        </p:spPr>
        <p:txBody>
          <a:bodyPr/>
          <a:lstStyle/>
          <a:p>
            <a:r>
              <a:rPr lang="es-ES" sz="3600" cap="all" dirty="0" smtClean="0"/>
              <a:t>OTRAS ALTERNATIVAS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836712"/>
            <a:ext cx="8856984" cy="58785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latin typeface="+mn-lt"/>
              </a:rPr>
              <a:t>Estas </a:t>
            </a:r>
            <a:r>
              <a:rPr lang="es-ES" sz="2000" dirty="0">
                <a:latin typeface="+mn-lt"/>
              </a:rPr>
              <a:t>medidas están dirigidas a pacientes cuidadosamente seleccionados que no han respondido a la terapia farmacológica </a:t>
            </a:r>
            <a:r>
              <a:rPr lang="es-ES" sz="2000" dirty="0" smtClean="0">
                <a:latin typeface="+mn-lt"/>
              </a:rPr>
              <a:t>convencional </a:t>
            </a:r>
            <a:r>
              <a:rPr lang="es-ES" sz="2000" dirty="0">
                <a:latin typeface="+mn-lt"/>
              </a:rPr>
              <a:t>y requieren un seguimiento estrecho.</a:t>
            </a:r>
            <a:endParaRPr lang="es-ES" sz="2000" dirty="0" smtClean="0">
              <a:latin typeface="+mn-lt"/>
            </a:endParaRPr>
          </a:p>
          <a:p>
            <a:pPr algn="just"/>
            <a:endParaRPr lang="es-ES" sz="12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TOXINA BOTULÍNICA</a:t>
            </a:r>
          </a:p>
          <a:p>
            <a:pPr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Administración </a:t>
            </a:r>
            <a:r>
              <a:rPr lang="es-ES" sz="2000" dirty="0" err="1" smtClean="0">
                <a:latin typeface="+mn-lt"/>
              </a:rPr>
              <a:t>intravesical</a:t>
            </a:r>
            <a:r>
              <a:rPr lang="es-ES" sz="2000" dirty="0" smtClean="0">
                <a:latin typeface="+mn-lt"/>
              </a:rPr>
              <a:t> mediante </a:t>
            </a:r>
            <a:r>
              <a:rPr lang="es-ES" sz="2000" dirty="0" err="1" smtClean="0">
                <a:latin typeface="+mn-lt"/>
              </a:rPr>
              <a:t>citoscopia</a:t>
            </a:r>
            <a:endParaRPr lang="es-ES" sz="2000" dirty="0" smtClean="0">
              <a:latin typeface="+mn-lt"/>
            </a:endParaRPr>
          </a:p>
          <a:p>
            <a:pPr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Actúa </a:t>
            </a:r>
            <a:r>
              <a:rPr lang="es-ES" sz="2000" dirty="0">
                <a:latin typeface="+mn-lt"/>
              </a:rPr>
              <a:t>inhibiendo la liberación de acetilcolina en el músculo </a:t>
            </a:r>
            <a:r>
              <a:rPr lang="es-ES" sz="2000" dirty="0" err="1">
                <a:latin typeface="+mn-lt"/>
              </a:rPr>
              <a:t>detrusor</a:t>
            </a:r>
            <a:r>
              <a:rPr lang="es-ES" sz="2000" dirty="0">
                <a:latin typeface="+mn-lt"/>
              </a:rPr>
              <a:t>. </a:t>
            </a:r>
            <a:endParaRPr lang="es-ES" sz="2000" dirty="0" smtClean="0">
              <a:latin typeface="+mn-lt"/>
            </a:endParaRPr>
          </a:p>
          <a:p>
            <a:pPr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Reduce </a:t>
            </a:r>
            <a:r>
              <a:rPr lang="es-ES" sz="2000" dirty="0">
                <a:latin typeface="+mn-lt"/>
              </a:rPr>
              <a:t>la frecuencia de micción (-1,2 micciones/día respecto a placebo) y el número de episodios de incontinencia (-1,8 episodios de incontinencia/día respecto a placebo</a:t>
            </a:r>
            <a:r>
              <a:rPr lang="es-ES" sz="2000" dirty="0" smtClean="0">
                <a:latin typeface="+mn-lt"/>
              </a:rPr>
              <a:t>) </a:t>
            </a:r>
          </a:p>
          <a:p>
            <a:pPr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Los </a:t>
            </a:r>
            <a:r>
              <a:rPr lang="es-ES" sz="2000" dirty="0">
                <a:latin typeface="+mn-lt"/>
              </a:rPr>
              <a:t>principales efectos adversos observados son la retención </a:t>
            </a:r>
            <a:r>
              <a:rPr lang="es-ES" sz="2000" dirty="0" smtClean="0">
                <a:latin typeface="+mn-lt"/>
              </a:rPr>
              <a:t>urinaria </a:t>
            </a:r>
            <a:r>
              <a:rPr lang="es-ES" sz="2000" dirty="0">
                <a:latin typeface="+mn-lt"/>
              </a:rPr>
              <a:t>e infecciones del tracto urinario. </a:t>
            </a:r>
            <a:r>
              <a:rPr lang="es-ES" sz="2000" dirty="0" smtClean="0">
                <a:latin typeface="+mn-lt"/>
              </a:rPr>
              <a:t>Es </a:t>
            </a:r>
            <a:r>
              <a:rPr lang="es-ES" sz="2000" dirty="0">
                <a:latin typeface="+mn-lt"/>
              </a:rPr>
              <a:t>necesario repetir las inyecciones tras 6-9 </a:t>
            </a:r>
            <a:r>
              <a:rPr lang="es-ES" sz="2000" dirty="0" smtClean="0">
                <a:latin typeface="+mn-lt"/>
              </a:rPr>
              <a:t>meses.</a:t>
            </a:r>
            <a:endParaRPr lang="es-ES" sz="2000" dirty="0">
              <a:latin typeface="+mn-lt"/>
            </a:endParaRPr>
          </a:p>
          <a:p>
            <a:pPr marL="171450" indent="-171450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2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NEUROMODULACIÓN ELÉCTRICA</a:t>
            </a:r>
          </a:p>
          <a:p>
            <a:pPr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Administración vía sacra o por estimulación nervio tibial posterior</a:t>
            </a:r>
          </a:p>
          <a:p>
            <a:pPr marL="171450" indent="-171450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2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MEDIDAS PALIATIVAS </a:t>
            </a:r>
            <a:r>
              <a:rPr lang="es-ES" sz="2000" dirty="0" smtClean="0">
                <a:latin typeface="+mn-lt"/>
              </a:rPr>
              <a:t>(absorbentes, colectores externos, sistemas oclusivos uretrales, catéter vesical)</a:t>
            </a:r>
          </a:p>
          <a:p>
            <a:r>
              <a:rPr lang="es-ES" sz="2000" dirty="0" smtClean="0">
                <a:latin typeface="+mn-lt"/>
              </a:rPr>
              <a:t>- Estas </a:t>
            </a:r>
            <a:r>
              <a:rPr lang="es-ES" sz="2000" dirty="0">
                <a:latin typeface="+mn-lt"/>
              </a:rPr>
              <a:t>técnicas no son excluyentes con otras intervenciones y se utilizan de forma complementaria. </a:t>
            </a: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936104"/>
          </a:xfrm>
        </p:spPr>
        <p:txBody>
          <a:bodyPr/>
          <a:lstStyle/>
          <a:p>
            <a:r>
              <a:rPr lang="es-ES" sz="2800" cap="all" dirty="0" smtClean="0"/>
              <a:t>CRITERIOS DE DERIVACIÓN A ATENCIÓN ESPECIALIZADA HOSPITALARIA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65076" y="1669943"/>
            <a:ext cx="9078924" cy="3271225"/>
            <a:chOff x="65076" y="2100104"/>
            <a:chExt cx="8941839" cy="312909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3" t="32381" r="9011" b="20858"/>
            <a:stretch/>
          </p:blipFill>
          <p:spPr bwMode="auto">
            <a:xfrm>
              <a:off x="65076" y="2100104"/>
              <a:ext cx="8941839" cy="3129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4 Conector recto"/>
            <p:cNvCxnSpPr/>
            <p:nvPr/>
          </p:nvCxnSpPr>
          <p:spPr>
            <a:xfrm>
              <a:off x="395536" y="2100104"/>
              <a:ext cx="82809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1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grpSp>
        <p:nvGrpSpPr>
          <p:cNvPr id="5" name="4 Grupo"/>
          <p:cNvGrpSpPr/>
          <p:nvPr/>
        </p:nvGrpSpPr>
        <p:grpSpPr>
          <a:xfrm>
            <a:off x="107504" y="1700808"/>
            <a:ext cx="8966916" cy="3528392"/>
            <a:chOff x="323528" y="1700808"/>
            <a:chExt cx="8643388" cy="322431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2" t="32305" r="9341" b="18043"/>
            <a:stretch/>
          </p:blipFill>
          <p:spPr bwMode="auto">
            <a:xfrm>
              <a:off x="323528" y="1700808"/>
              <a:ext cx="8643388" cy="3224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3 Conector recto"/>
            <p:cNvCxnSpPr/>
            <p:nvPr/>
          </p:nvCxnSpPr>
          <p:spPr>
            <a:xfrm>
              <a:off x="611560" y="1700808"/>
              <a:ext cx="8064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576" y="1772816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 smtClean="0">
                <a:latin typeface="Arial Unicode MS" pitchFamily="34" charset="-128"/>
                <a:hlinkClick r:id="rId4"/>
              </a:rPr>
              <a:t>INFAC­ </a:t>
            </a:r>
            <a:r>
              <a:rPr lang="pt-BR" sz="2800" b="1" dirty="0" err="1" smtClean="0">
                <a:latin typeface="Arial Unicode MS" pitchFamily="34" charset="-128"/>
                <a:hlinkClick r:id="rId4"/>
              </a:rPr>
              <a:t>Vol</a:t>
            </a:r>
            <a:r>
              <a:rPr lang="pt-BR" sz="2800" b="1" dirty="0" smtClean="0">
                <a:latin typeface="Arial Unicode MS" pitchFamily="34" charset="-128"/>
                <a:hlinkClick r:id="rId4"/>
              </a:rPr>
              <a:t> 26 nº 10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Para 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más 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268760"/>
            <a:ext cx="8280920" cy="3240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Introducción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etiopatogenia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Diagnóstico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Tratamiento</a:t>
            </a:r>
          </a:p>
          <a:p>
            <a:pPr lvl="1">
              <a:buClr>
                <a:schemeClr val="bg1"/>
              </a:buClr>
            </a:pPr>
            <a:r>
              <a:rPr lang="es-ES" sz="2000" cap="all" dirty="0" smtClean="0">
                <a:solidFill>
                  <a:schemeClr val="bg1"/>
                </a:solidFill>
              </a:rPr>
              <a:t>Tratamiento no farmacológico</a:t>
            </a:r>
          </a:p>
          <a:p>
            <a:pPr lvl="1">
              <a:buClr>
                <a:schemeClr val="bg1"/>
              </a:buClr>
            </a:pPr>
            <a:r>
              <a:rPr lang="es-ES" sz="2000" cap="all" dirty="0" smtClean="0">
                <a:solidFill>
                  <a:schemeClr val="bg1"/>
                </a:solidFill>
              </a:rPr>
              <a:t>Tratamiento farmacológico</a:t>
            </a:r>
          </a:p>
          <a:p>
            <a:pPr lvl="1">
              <a:buClr>
                <a:schemeClr val="bg1"/>
              </a:buClr>
            </a:pPr>
            <a:r>
              <a:rPr lang="es-ES" sz="2000" cap="all" dirty="0" smtClean="0">
                <a:solidFill>
                  <a:schemeClr val="bg1"/>
                </a:solidFill>
              </a:rPr>
              <a:t>Otras alternativas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s-ES" sz="3600" dirty="0" smtClean="0"/>
              <a:t>INTRODUCCIÓN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74304"/>
            <a:ext cx="871296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dirty="0" smtClean="0">
                <a:latin typeface="+mj-lt"/>
              </a:rPr>
              <a:t>DEFINICIÓN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vejiga hiperactiva (VH) </a:t>
            </a:r>
            <a:r>
              <a:rPr lang="es-ES" b="1" dirty="0">
                <a:latin typeface="+mj-lt"/>
              </a:rPr>
              <a:t>se define como un síndrome clínico </a:t>
            </a:r>
            <a:r>
              <a:rPr lang="es-ES" dirty="0">
                <a:latin typeface="+mj-lt"/>
              </a:rPr>
              <a:t>caracterizado por la presencia de urgencia miccional, aislada o en combinación con incontinencia urinaria de urgencia, junto con un aumento de la frecuencia miccional y </a:t>
            </a:r>
            <a:r>
              <a:rPr lang="es-ES" dirty="0" err="1">
                <a:latin typeface="+mj-lt"/>
              </a:rPr>
              <a:t>nicturia</a:t>
            </a:r>
            <a:r>
              <a:rPr lang="es-ES" dirty="0">
                <a:latin typeface="+mj-lt"/>
              </a:rPr>
              <a:t>, en ausencia de otra enfermedad </a:t>
            </a:r>
            <a:r>
              <a:rPr lang="es-ES" dirty="0" smtClean="0">
                <a:latin typeface="+mj-lt"/>
              </a:rPr>
              <a:t>demostrable </a:t>
            </a:r>
          </a:p>
          <a:p>
            <a:pPr algn="just">
              <a:buClr>
                <a:schemeClr val="accent1"/>
              </a:buClr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La </a:t>
            </a:r>
            <a:r>
              <a:rPr lang="es-ES" b="1" dirty="0">
                <a:latin typeface="+mj-lt"/>
              </a:rPr>
              <a:t>urgencia</a:t>
            </a:r>
            <a:r>
              <a:rPr lang="es-ES" dirty="0">
                <a:latin typeface="+mj-lt"/>
              </a:rPr>
              <a:t> es el síntoma cardinal y necesario </a:t>
            </a:r>
            <a:r>
              <a:rPr lang="es-ES" dirty="0" smtClean="0">
                <a:latin typeface="+mj-lt"/>
              </a:rPr>
              <a:t>y la </a:t>
            </a:r>
            <a:r>
              <a:rPr lang="es-ES" b="1" dirty="0">
                <a:latin typeface="+mj-lt"/>
              </a:rPr>
              <a:t>gravedad</a:t>
            </a:r>
            <a:r>
              <a:rPr lang="es-ES" dirty="0">
                <a:latin typeface="+mj-lt"/>
              </a:rPr>
              <a:t> se determina en función de la frecuencia de los episodios de urgencia y de los escapes involuntarios </a:t>
            </a:r>
            <a:r>
              <a:rPr lang="es-ES" dirty="0" smtClean="0">
                <a:latin typeface="+mj-lt"/>
              </a:rPr>
              <a:t>secundarios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La VH puede </a:t>
            </a:r>
            <a:r>
              <a:rPr lang="es-ES" dirty="0">
                <a:latin typeface="+mj-lt"/>
              </a:rPr>
              <a:t>tener un </a:t>
            </a:r>
            <a:r>
              <a:rPr lang="es-ES" b="1" dirty="0">
                <a:latin typeface="+mj-lt"/>
              </a:rPr>
              <a:t>impacto negativo sobre la calidad de vida </a:t>
            </a:r>
            <a:r>
              <a:rPr lang="es-ES" dirty="0">
                <a:latin typeface="+mj-lt"/>
              </a:rPr>
              <a:t>de los pacientes y sus familiares o cuidadores, ya que afecta a las funciones sociales, sexuales, a las relaciones interpersonales y a la vida </a:t>
            </a:r>
            <a:r>
              <a:rPr lang="es-ES" dirty="0" smtClean="0">
                <a:latin typeface="+mj-lt"/>
              </a:rPr>
              <a:t>laboral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0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s-ES" sz="3600" dirty="0" smtClean="0"/>
              <a:t>INTRODUCCIÓN (II)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74304"/>
            <a:ext cx="871296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dirty="0" smtClean="0">
                <a:latin typeface="+mj-lt"/>
              </a:rPr>
              <a:t>PREVALENCIA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Las cifras son muy variables </a:t>
            </a:r>
            <a:r>
              <a:rPr lang="es-ES" dirty="0">
                <a:latin typeface="+mj-lt"/>
              </a:rPr>
              <a:t>debido </a:t>
            </a:r>
            <a:r>
              <a:rPr lang="es-ES" dirty="0" smtClean="0">
                <a:latin typeface="+mj-lt"/>
              </a:rPr>
              <a:t>a </a:t>
            </a:r>
            <a:r>
              <a:rPr lang="es-ES" dirty="0">
                <a:latin typeface="+mj-lt"/>
              </a:rPr>
              <a:t>la ambigüedad de su definición y a las diferencias metodológicas de los </a:t>
            </a:r>
            <a:r>
              <a:rPr lang="es-ES" dirty="0" smtClean="0">
                <a:latin typeface="+mj-lt"/>
              </a:rPr>
              <a:t>estudios </a:t>
            </a:r>
          </a:p>
          <a:p>
            <a:pPr algn="just">
              <a:buClr>
                <a:schemeClr val="accent1"/>
              </a:buClr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En España </a:t>
            </a: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prevalencia se estima en el 6% en mujeres entre 25-64 años y el 4,6% en varones entre 50 y 64 años. En personas mayores de 65 años institucionalizadas, llega casi al 40% en mujeres y al 35% en </a:t>
            </a:r>
            <a:r>
              <a:rPr lang="es-ES" dirty="0" smtClean="0">
                <a:latin typeface="+mj-lt"/>
              </a:rPr>
              <a:t>varones 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La definición compleja y poco precisa hace que se llegue al diagnóstico por exclusión, con el riesgo de que se pueda etiquetar como enfermas a personas con síntomas leves o no patológicos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dirty="0">
              <a:latin typeface="+mj-lt"/>
            </a:endParaRPr>
          </a:p>
          <a:p>
            <a:pPr algn="just">
              <a:buClr>
                <a:schemeClr val="accent1"/>
              </a:buClr>
            </a:pPr>
            <a:endParaRPr lang="es-ES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51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etiopatogenia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96752"/>
            <a:ext cx="8709671" cy="54784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smtClean="0">
                <a:latin typeface="+mj-lt"/>
              </a:rPr>
              <a:t>La VH sigue siendo objeto de investigación, pero se considera  multifactorial, de origen </a:t>
            </a:r>
            <a:r>
              <a:rPr lang="es-ES" sz="2300" dirty="0" err="1" smtClean="0">
                <a:latin typeface="+mj-lt"/>
              </a:rPr>
              <a:t>neurógeno</a:t>
            </a:r>
            <a:r>
              <a:rPr lang="es-ES" sz="2300" dirty="0" smtClean="0">
                <a:latin typeface="+mj-lt"/>
              </a:rPr>
              <a:t> o </a:t>
            </a:r>
            <a:r>
              <a:rPr lang="es-ES" sz="2300" dirty="0" err="1" smtClean="0">
                <a:latin typeface="+mj-lt"/>
              </a:rPr>
              <a:t>miogénico</a:t>
            </a:r>
            <a:r>
              <a:rPr lang="es-ES" sz="2300" dirty="0" smtClean="0">
                <a:latin typeface="+mj-lt"/>
              </a:rPr>
              <a:t>.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smtClean="0">
                <a:latin typeface="+mj-lt"/>
              </a:rPr>
              <a:t>Aumento de contractilidad del </a:t>
            </a:r>
            <a:r>
              <a:rPr lang="es-ES" sz="2300" dirty="0" err="1" smtClean="0">
                <a:latin typeface="+mj-lt"/>
              </a:rPr>
              <a:t>detrusor</a:t>
            </a:r>
            <a:r>
              <a:rPr lang="es-ES" sz="2300" dirty="0" smtClean="0">
                <a:latin typeface="+mj-lt"/>
              </a:rPr>
              <a:t> hiperactivo por hipersensibilidad de receptores </a:t>
            </a:r>
            <a:r>
              <a:rPr lang="es-ES" sz="2300" dirty="0" err="1" smtClean="0">
                <a:latin typeface="+mj-lt"/>
              </a:rPr>
              <a:t>muscárínicos</a:t>
            </a:r>
            <a:r>
              <a:rPr lang="es-ES" sz="2300" dirty="0" smtClean="0">
                <a:latin typeface="+mj-lt"/>
              </a:rPr>
              <a:t> (M2 o M3)    </a:t>
            </a:r>
            <a:r>
              <a:rPr lang="es-ES" sz="2300" b="1" dirty="0" smtClean="0">
                <a:latin typeface="+mj-lt"/>
              </a:rPr>
              <a:t>fármacos </a:t>
            </a:r>
            <a:r>
              <a:rPr lang="es-ES" sz="2300" b="1" dirty="0" err="1" smtClean="0">
                <a:latin typeface="+mj-lt"/>
              </a:rPr>
              <a:t>antimuscarínicos</a:t>
            </a:r>
            <a:r>
              <a:rPr lang="es-ES" sz="2300" b="1" dirty="0" smtClean="0">
                <a:latin typeface="+mj-lt"/>
              </a:rPr>
              <a:t> </a:t>
            </a:r>
            <a:r>
              <a:rPr lang="es-ES" sz="2300" dirty="0" smtClean="0">
                <a:latin typeface="+mj-lt"/>
              </a:rPr>
              <a:t>(activación de vía parasimpática y contracción del </a:t>
            </a:r>
            <a:r>
              <a:rPr lang="es-ES" sz="2300" dirty="0" err="1" smtClean="0">
                <a:latin typeface="+mj-lt"/>
              </a:rPr>
              <a:t>detrusor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smtClean="0">
                <a:latin typeface="+mj-lt"/>
              </a:rPr>
              <a:t>Subtipos de receptor beta adrenérgico (beta 1,2 y 3) en </a:t>
            </a:r>
            <a:r>
              <a:rPr lang="es-ES" sz="2300" dirty="0" err="1" smtClean="0">
                <a:latin typeface="+mj-lt"/>
              </a:rPr>
              <a:t>detrusor</a:t>
            </a:r>
            <a:r>
              <a:rPr lang="es-ES" sz="2300" dirty="0" smtClean="0">
                <a:latin typeface="+mj-lt"/>
              </a:rPr>
              <a:t> y </a:t>
            </a:r>
            <a:r>
              <a:rPr lang="es-ES" sz="2300" dirty="0" err="1" smtClean="0">
                <a:latin typeface="+mj-lt"/>
              </a:rPr>
              <a:t>urotelio</a:t>
            </a:r>
            <a:r>
              <a:rPr lang="es-ES" sz="2300" dirty="0" smtClean="0">
                <a:latin typeface="+mj-lt"/>
              </a:rPr>
              <a:t>       </a:t>
            </a:r>
            <a:r>
              <a:rPr lang="es-ES" sz="2300" b="1" dirty="0" smtClean="0">
                <a:latin typeface="+mj-lt"/>
              </a:rPr>
              <a:t>fármacos agonistas beta-3 adrenérgicos </a:t>
            </a:r>
            <a:r>
              <a:rPr lang="es-ES" sz="2300" dirty="0" smtClean="0">
                <a:latin typeface="+mj-lt"/>
              </a:rPr>
              <a:t>(relajación del </a:t>
            </a:r>
            <a:r>
              <a:rPr lang="es-ES" sz="2300" dirty="0" err="1" smtClean="0">
                <a:latin typeface="+mj-lt"/>
              </a:rPr>
              <a:t>detrusor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smtClean="0">
                <a:latin typeface="+mj-lt"/>
              </a:rPr>
              <a:t>El riesgo de VH aumenta con la edad y otros procesos pueden desencadenarla: depresión, diabetes mellitus, parto vaginal, obesidad, estreñimiento, trastornos neurológicos, disfunción eréctil, etc.</a:t>
            </a:r>
          </a:p>
        </p:txBody>
      </p:sp>
      <p:sp>
        <p:nvSpPr>
          <p:cNvPr id="3" name="2 Flecha derecha"/>
          <p:cNvSpPr/>
          <p:nvPr/>
        </p:nvSpPr>
        <p:spPr>
          <a:xfrm>
            <a:off x="1763688" y="418978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7479866" y="2601705"/>
            <a:ext cx="21829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DIAGNÓSTICO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908720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VH es un síndrome cuya definición es exclusivamente clínica.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No existen exploraciones o pruebas para su diagnóstico; según las recomendaciones de expertos, se basa en los siguientes puntos: 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Historia </a:t>
            </a:r>
            <a:r>
              <a:rPr lang="es-ES" sz="2000" dirty="0">
                <a:latin typeface="+mj-lt"/>
              </a:rPr>
              <a:t>clínica y </a:t>
            </a:r>
            <a:r>
              <a:rPr lang="es-ES" sz="2000" dirty="0" smtClean="0">
                <a:latin typeface="+mj-lt"/>
              </a:rPr>
              <a:t>farmacológica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Examen </a:t>
            </a:r>
            <a:r>
              <a:rPr lang="es-ES" sz="2000" dirty="0">
                <a:latin typeface="+mj-lt"/>
              </a:rPr>
              <a:t>físico </a:t>
            </a:r>
            <a:r>
              <a:rPr lang="es-ES" sz="2000" dirty="0" smtClean="0">
                <a:latin typeface="+mj-lt"/>
              </a:rPr>
              <a:t>completo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Análisis </a:t>
            </a:r>
            <a:r>
              <a:rPr lang="es-ES" sz="2000" dirty="0">
                <a:latin typeface="+mj-lt"/>
              </a:rPr>
              <a:t>de </a:t>
            </a:r>
            <a:r>
              <a:rPr lang="es-ES" sz="2000" dirty="0" smtClean="0">
                <a:latin typeface="+mj-lt"/>
              </a:rPr>
              <a:t>orina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Diario </a:t>
            </a:r>
            <a:r>
              <a:rPr lang="es-ES" sz="2000" dirty="0">
                <a:latin typeface="+mj-lt"/>
              </a:rPr>
              <a:t>miccional de 3 </a:t>
            </a:r>
            <a:r>
              <a:rPr lang="es-ES" sz="2000" dirty="0" smtClean="0">
                <a:latin typeface="+mj-lt"/>
              </a:rPr>
              <a:t>días 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Cuestionarios </a:t>
            </a:r>
            <a:r>
              <a:rPr lang="es-ES" sz="2000" dirty="0">
                <a:latin typeface="+mj-lt"/>
              </a:rPr>
              <a:t>de </a:t>
            </a:r>
            <a:r>
              <a:rPr lang="es-ES" sz="2000" dirty="0" smtClean="0">
                <a:latin typeface="+mj-lt"/>
              </a:rPr>
              <a:t>síntomas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En </a:t>
            </a:r>
            <a:r>
              <a:rPr lang="es-ES" sz="2000" dirty="0">
                <a:latin typeface="+mj-lt"/>
              </a:rPr>
              <a:t>algunos pacientes seleccionados puede ser necesaria la medición del residuo </a:t>
            </a:r>
            <a:r>
              <a:rPr lang="es-ES" sz="2000" dirty="0" err="1">
                <a:latin typeface="+mj-lt"/>
              </a:rPr>
              <a:t>posmiccional</a:t>
            </a:r>
            <a:r>
              <a:rPr lang="es-ES" sz="2000" dirty="0">
                <a:latin typeface="+mj-lt"/>
              </a:rPr>
              <a:t> y un cultivo de </a:t>
            </a:r>
            <a:r>
              <a:rPr lang="es-ES" sz="2000" dirty="0" smtClean="0">
                <a:latin typeface="+mj-lt"/>
              </a:rPr>
              <a:t>orina</a:t>
            </a:r>
            <a:endParaRPr lang="es-E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37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DIAGNÓSTICO (</a:t>
            </a:r>
            <a:r>
              <a:rPr lang="es-ES" sz="3600" cap="all" dirty="0" err="1" smtClean="0"/>
              <a:t>iI</a:t>
            </a:r>
            <a:r>
              <a:rPr lang="es-ES" sz="3600" cap="all" dirty="0" smtClean="0"/>
              <a:t>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98072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combinación de historia clínica y diario miccional es </a:t>
            </a:r>
            <a:r>
              <a:rPr lang="es-ES" dirty="0" smtClean="0">
                <a:latin typeface="+mj-lt"/>
              </a:rPr>
              <a:t>la </a:t>
            </a:r>
            <a:r>
              <a:rPr lang="es-ES" dirty="0">
                <a:latin typeface="+mj-lt"/>
              </a:rPr>
              <a:t>primera opción en las consultas de atención </a:t>
            </a:r>
            <a:r>
              <a:rPr lang="es-ES" dirty="0" smtClean="0">
                <a:latin typeface="+mj-lt"/>
              </a:rPr>
              <a:t>primaria.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Descartar la </a:t>
            </a:r>
            <a:r>
              <a:rPr lang="es-ES" dirty="0">
                <a:latin typeface="+mj-lt"/>
              </a:rPr>
              <a:t>presencia de otras patologías que pueden provocar clínica de urgencia </a:t>
            </a:r>
            <a:r>
              <a:rPr lang="es-ES" dirty="0" smtClean="0">
                <a:latin typeface="+mj-lt"/>
              </a:rPr>
              <a:t>(procesos </a:t>
            </a:r>
            <a:r>
              <a:rPr lang="es-ES" dirty="0">
                <a:latin typeface="+mj-lt"/>
              </a:rPr>
              <a:t>obstructivos, infecciosos, inflamatorios, tumorales, </a:t>
            </a:r>
            <a:r>
              <a:rPr lang="es-ES" dirty="0" smtClean="0">
                <a:latin typeface="+mj-lt"/>
              </a:rPr>
              <a:t>etc.)</a:t>
            </a:r>
          </a:p>
          <a:p>
            <a:pPr algn="just">
              <a:buClr>
                <a:srgbClr val="3D92CB"/>
              </a:buClr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Existen medicamentos que pueden </a:t>
            </a:r>
            <a:r>
              <a:rPr lang="es-ES" dirty="0">
                <a:latin typeface="+mj-lt"/>
              </a:rPr>
              <a:t>desencadenar o empeorar la incontinencia </a:t>
            </a:r>
            <a:r>
              <a:rPr lang="es-ES" dirty="0" smtClean="0">
                <a:latin typeface="+mj-lt"/>
              </a:rPr>
              <a:t>urinaria: sedantes, </a:t>
            </a:r>
            <a:r>
              <a:rPr lang="es-ES" dirty="0">
                <a:latin typeface="+mj-lt"/>
              </a:rPr>
              <a:t>neurolépticos, antidepresivos, inhibidores de la acetilcolinesterasa, diuréticos, alfa-bloqueantes, tratamiento hormonal sustitutivo, etc</a:t>
            </a:r>
            <a:r>
              <a:rPr lang="es-ES" dirty="0" smtClean="0">
                <a:latin typeface="+mj-lt"/>
              </a:rPr>
              <a:t>.</a:t>
            </a:r>
            <a:endParaRPr lang="es-ES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2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CONSIDERACIONES AL TRATAMIENTO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412776"/>
            <a:ext cx="8784976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El </a:t>
            </a:r>
            <a:r>
              <a:rPr lang="es-ES" sz="2000" dirty="0">
                <a:latin typeface="+mj-lt"/>
              </a:rPr>
              <a:t>objetivo del tratamiento de la VH </a:t>
            </a:r>
            <a:r>
              <a:rPr lang="es-ES" sz="2000" dirty="0" smtClean="0">
                <a:latin typeface="+mj-lt"/>
              </a:rPr>
              <a:t>es </a:t>
            </a:r>
            <a:r>
              <a:rPr lang="es-ES" sz="2000" dirty="0">
                <a:latin typeface="+mj-lt"/>
              </a:rPr>
              <a:t>mejorar la calidad de vida, reduciendo la gravedad de la incontinencia o el número de escapes y, cuando sea posible, recuperando la continencia.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TRATAMIENTO NO FARMACOLÓGICO: </a:t>
            </a:r>
          </a:p>
          <a:p>
            <a:pPr>
              <a:buClr>
                <a:schemeClr val="accent1"/>
              </a:buClr>
            </a:pPr>
            <a:r>
              <a:rPr lang="es-ES" sz="2000" b="1" dirty="0">
                <a:latin typeface="+mj-lt"/>
              </a:rPr>
              <a:t> </a:t>
            </a:r>
            <a:r>
              <a:rPr lang="es-ES" sz="2000" b="1" dirty="0" smtClean="0">
                <a:latin typeface="+mj-lt"/>
              </a:rPr>
              <a:t>     </a:t>
            </a:r>
            <a:r>
              <a:rPr lang="es-ES" sz="2000" dirty="0" smtClean="0">
                <a:latin typeface="+mj-lt"/>
              </a:rPr>
              <a:t>Constituye </a:t>
            </a:r>
            <a:r>
              <a:rPr lang="es-ES" sz="2000" dirty="0">
                <a:latin typeface="+mj-lt"/>
              </a:rPr>
              <a:t>el primer paso que debe contemplarse en todos los pacientes 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     - Medidas higiénico-dietéticas y cambios de estilos de vida</a:t>
            </a:r>
          </a:p>
          <a:p>
            <a:pPr>
              <a:buClr>
                <a:schemeClr val="accent1"/>
              </a:buClr>
            </a:pP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     - Técnicas de modificación de la conducta</a:t>
            </a:r>
          </a:p>
          <a:p>
            <a:pPr marL="457200" indent="-457200">
              <a:buClr>
                <a:schemeClr val="accent1"/>
              </a:buClr>
              <a:buAutoNum type="alphaLcParenR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TRATAMIENTO FARMACOLÓGICO:</a:t>
            </a:r>
          </a:p>
          <a:p>
            <a:pPr>
              <a:buClr>
                <a:schemeClr val="accent1"/>
              </a:buClr>
            </a:pP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      - </a:t>
            </a:r>
            <a:r>
              <a:rPr lang="es-ES" sz="2000" dirty="0" err="1" smtClean="0">
                <a:latin typeface="+mj-lt"/>
              </a:rPr>
              <a:t>Antimuscarínicos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Agonistas selectivos del receptor beta-3 adrenérgico</a:t>
            </a:r>
          </a:p>
          <a:p>
            <a:pPr>
              <a:buClr>
                <a:schemeClr val="accent1"/>
              </a:buClr>
            </a:pPr>
            <a:endParaRPr lang="es-ES" sz="2000" b="1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OTRAS ALTERNATIVAS</a:t>
            </a: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Toxina botulínica</a:t>
            </a: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</a:t>
            </a:r>
            <a:r>
              <a:rPr lang="es-ES" sz="2000" dirty="0" err="1" smtClean="0">
                <a:latin typeface="+mj-lt"/>
              </a:rPr>
              <a:t>Neuromodulación</a:t>
            </a:r>
            <a:r>
              <a:rPr lang="es-ES" sz="2000" dirty="0" smtClean="0">
                <a:latin typeface="+mj-lt"/>
              </a:rPr>
              <a:t> eléctrica</a:t>
            </a: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Medidas paliativas </a:t>
            </a:r>
            <a:endParaRPr lang="es-ES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TRATAMIENTO NO FARMACOLÓGICO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69556" y="1340768"/>
            <a:ext cx="8666939" cy="54168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+mj-lt"/>
              </a:rPr>
              <a:t>MEDIDAS HIGIÉNICO-DIETÉTICAS Y CAMBIOS DE ESTILOS DE VIDA</a:t>
            </a:r>
            <a:endParaRPr lang="es-ES" b="1" dirty="0">
              <a:latin typeface="+mj-lt"/>
            </a:endParaRPr>
          </a:p>
          <a:p>
            <a:endParaRPr lang="es-ES" sz="1100" b="1" dirty="0" smtClean="0">
              <a:latin typeface="+mj-lt"/>
            </a:endParaRPr>
          </a:p>
          <a:p>
            <a:pPr algn="just"/>
            <a:r>
              <a:rPr lang="es-ES" sz="2000" dirty="0">
                <a:latin typeface="+mj-lt"/>
              </a:rPr>
              <a:t>Deben individualizarse con un objetivo realista, valorando el tipo de incontinencia, las condiciones médicas asociadas, la repercusión, las preferencias del paciente, la aplicabilidad, así como el grado de motivación y la disponibilidad de familiares y/o cuidadores junto con el grado de implicación de éstos en el abordaje del </a:t>
            </a:r>
            <a:r>
              <a:rPr lang="es-ES" sz="2000" dirty="0" smtClean="0">
                <a:latin typeface="+mj-lt"/>
              </a:rPr>
              <a:t>problema.</a:t>
            </a:r>
            <a:endParaRPr lang="es-ES" sz="2000" dirty="0">
              <a:latin typeface="+mj-lt"/>
            </a:endParaRPr>
          </a:p>
          <a:p>
            <a:endParaRPr lang="es-ES" sz="1100" b="1" dirty="0" smtClean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Suprimir alimentos y bebidas que aumentan irritación vesical y orina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Evitar malos hábitos miccionales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Evitar el estreñimiento crónico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Control del peso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Ejercicio físico adaptado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Abandono del hábito tabáquico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Uso de ropa adecuada y evitar barreras arquitectónicas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1385</Words>
  <Application>Microsoft Office PowerPoint</Application>
  <PresentationFormat>Presentación en pantalla (4:3)</PresentationFormat>
  <Paragraphs>144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MANEJO DE LA VEJIGA HIPERACTIVA  Vol 26, nº 10 - 2018</vt:lpstr>
      <vt:lpstr>Sumario</vt:lpstr>
      <vt:lpstr>INTRODUCCIÓN (I)</vt:lpstr>
      <vt:lpstr>INTRODUCCIÓN (II)</vt:lpstr>
      <vt:lpstr>etiopatogenia</vt:lpstr>
      <vt:lpstr>DIAGNÓSTICO (i)</vt:lpstr>
      <vt:lpstr>DIAGNÓSTICO (iI)</vt:lpstr>
      <vt:lpstr>CONSIDERACIONES AL TRATAMIENTO</vt:lpstr>
      <vt:lpstr>TRATAMIENTO NO FARMACOLÓGICO (i)</vt:lpstr>
      <vt:lpstr>TRATAMIENTO NO FARMACOLÓGICO (iI)</vt:lpstr>
      <vt:lpstr>Presentación de PowerPoint</vt:lpstr>
      <vt:lpstr>ANTIMUSCARÍNICOS</vt:lpstr>
      <vt:lpstr>Agonista b-3 adrenérgico (mirabegron) (i)</vt:lpstr>
      <vt:lpstr>Agonista b-3 adrenérgico (mirabegron) (II)</vt:lpstr>
      <vt:lpstr>TERAPIA COMBINADA (antimuscarínicos+mirabegrón) </vt:lpstr>
      <vt:lpstr>OTRAS ALTERNATIVAS</vt:lpstr>
      <vt:lpstr>CRITERIOS DE DERIVACIÓN A ATENCIÓN ESPECIALIZADA HOSPITALARIA</vt:lpstr>
      <vt:lpstr>Presentación de PowerPoint</vt:lpstr>
      <vt:lpstr>Para más información y bibliografía…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274</cp:revision>
  <cp:lastPrinted>2018-12-21T10:09:00Z</cp:lastPrinted>
  <dcterms:created xsi:type="dcterms:W3CDTF">2007-11-13T08:52:06Z</dcterms:created>
  <dcterms:modified xsi:type="dcterms:W3CDTF">2019-03-04T12:41:07Z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